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6"/>
  </p:handoutMasterIdLst>
  <p:sldIdLst>
    <p:sldId id="282" r:id="rId4"/>
    <p:sldId id="450" r:id="rId6"/>
    <p:sldId id="262" r:id="rId7"/>
    <p:sldId id="379" r:id="rId8"/>
    <p:sldId id="345" r:id="rId9"/>
    <p:sldId id="430" r:id="rId10"/>
    <p:sldId id="265" r:id="rId11"/>
    <p:sldId id="260" r:id="rId12"/>
    <p:sldId id="420" r:id="rId13"/>
    <p:sldId id="444" r:id="rId14"/>
    <p:sldId id="449" r:id="rId15"/>
  </p:sldIdLst>
  <p:sldSz cx="24384000" cy="13716000"/>
  <p:notesSz cx="6858000" cy="9144000"/>
  <p:custDataLst>
    <p:tags r:id="rId20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85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4830"/>
  </p:normalViewPr>
  <p:slideViewPr>
    <p:cSldViewPr snapToGrid="0" snapToObjects="1">
      <p:cViewPr varScale="1">
        <p:scale>
          <a:sx n="59" d="100"/>
          <a:sy n="59" d="100"/>
        </p:scale>
        <p:origin x="92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25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EEB816B-E79C-456D-86C0-0A5913EB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EEB816B-E79C-456D-86C0-0A5913EB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marL="0" lvl="2" indent="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None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在当今世界几乎所有行业所有公司都有数据管理需求，而其中大多数数据就是关系数据。</a:t>
            </a:r>
            <a:endParaRPr lang="zh-CN" altLang="en-US"/>
          </a:p>
          <a:p>
            <a:r>
              <a:rPr lang="zh-CN" altLang="en-US"/>
              <a:t>所以关系数据库系统</a:t>
            </a:r>
            <a:r>
              <a:rPr lang="en-US" altLang="zh-CN"/>
              <a:t> </a:t>
            </a:r>
            <a:r>
              <a:rPr lang="zh-CN" altLang="en-US"/>
              <a:t>是各行业数字化，信息化和智能化的关键基础设施。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在当今世界几乎所有行业所有公司都有数据管理需求，而其中大多数数据就是关系数据。</a:t>
            </a:r>
            <a:endParaRPr lang="zh-CN" altLang="en-US"/>
          </a:p>
          <a:p>
            <a:r>
              <a:rPr lang="zh-CN" altLang="en-US"/>
              <a:t>所以关系数据库系统</a:t>
            </a:r>
            <a:r>
              <a:rPr lang="en-US" altLang="zh-CN"/>
              <a:t> </a:t>
            </a:r>
            <a:r>
              <a:rPr lang="zh-CN" altLang="en-US"/>
              <a:t>是各行业数字化，信息化和智能化的关键基础设施。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在当今世界几乎所有行业所有公司都有数据管理需求，而其中大多数数据就是关系数据。</a:t>
            </a:r>
            <a:endParaRPr lang="zh-CN" altLang="en-US"/>
          </a:p>
          <a:p>
            <a:r>
              <a:rPr lang="zh-CN" altLang="en-US"/>
              <a:t>所以关系数据库系统</a:t>
            </a:r>
            <a:r>
              <a:rPr lang="en-US" altLang="zh-CN"/>
              <a:t> </a:t>
            </a:r>
            <a:r>
              <a:rPr lang="zh-CN" altLang="en-US"/>
              <a:t>是各行业数字化，信息化和智能化的关键基础设施。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应用开发工作量大，复杂性高，人力成本巨大，开发周期长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应用系统质量和交付周期不可控、风险很大，软硬件故障容易导致丢失或损坏数据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无法与各类 OR 映射中间件（比如 hibernate ）和低代码产品/方案协作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水平弹性扩容等常用集群管理功能需要停止服务手动完成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无法实现全局一致性的时间点数据恢复，需要大量时间的人工介入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缺乏集成化的运维、监控、告警、故障分析平台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pPr eaLnBrk="1" fontAlgn="auto" hangingPunct="1">
              <a:lnSpc>
                <a:spcPts val="3540"/>
              </a:lnSpc>
            </a:pP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kunlunbase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站在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pg&amp;mysql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两个巨人的肩膀上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---pg&amp;mysql, 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它们是全世界用户数量最大的开源数据库。我们基于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pg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开发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kunlun-server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计算节点，基于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mysql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开发了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kunlun-storage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存储节点，把它们改造成为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kunlunbase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的两大核心模块。我们在这两大模块中做了大量内核开发，把二者揉合为一个有机协作的整体。我们希望充分发挥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pg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的强大的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olap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分析能力以及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mysql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的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oltp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事务处理在重负载下的稳定的高性能优势，同时利用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mysql binlog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开放的数据变更流（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CDC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）生态，产生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1+1 &gt;&gt;2 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的效果，并且规避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pg&amp;mysql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各自的短处和缺点。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在此基础之上我们还完全自研了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clustermgr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，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nodemgr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，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 xpanel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等集群管理模块，所有这些核心组件共同形成了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kunlunbase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。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  <a:p>
            <a:pPr eaLnBrk="1" fontAlgn="auto" hangingPunct="1">
              <a:lnSpc>
                <a:spcPts val="3540"/>
              </a:lnSpc>
            </a:pP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en-US" altLang="zh-CN">
                <a:sym typeface="+mn-ea"/>
              </a:rPr>
              <a:t>KunlunBase</a:t>
            </a:r>
            <a:r>
              <a:rPr lang="zh-CN" altLang="en-US">
                <a:sym typeface="+mn-ea"/>
              </a:rPr>
              <a:t>同时支持</a:t>
            </a:r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PostgreSQL </a:t>
            </a:r>
            <a:r>
              <a:rPr lang="zh-CN" altLang="en-US">
                <a:sym typeface="+mn-ea"/>
              </a:rPr>
              <a:t>连接协议，支持标准</a:t>
            </a:r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语法和</a:t>
            </a:r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PostgreSQL</a:t>
            </a:r>
            <a:r>
              <a:rPr lang="zh-CN" altLang="en-US">
                <a:sym typeface="+mn-ea"/>
              </a:rPr>
              <a:t>私有语法</a:t>
            </a:r>
            <a:r>
              <a:rPr lang="zh-CN" altLang="en-US">
                <a:sym typeface="+mn-ea"/>
              </a:rPr>
              <a:t>，使用标准</a:t>
            </a:r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以及</a:t>
            </a:r>
            <a:r>
              <a:rPr lang="en-US" altLang="zh-CN">
                <a:sym typeface="+mn-ea"/>
              </a:rPr>
              <a:t> 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MySQL 和 PostgreSQL 的应用均可以无缝接入 KunlunBase集群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用户可定制数据分片（sharding）策略，自动完成数据拆分和查询，自动不停服的水平弹性扩容。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  <a:p>
            <a:pPr eaLnBrk="1" fontAlgn="auto" hangingPunct="1">
              <a:lnSpc>
                <a:spcPts val="3540"/>
              </a:lnSpc>
            </a:pP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分布式事务处理机制支持可靠容错的跨分片的数据写入，确保节点故障时的数据一致性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通过分布式查询处理支持任何合法的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SQL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语句跨分配查询数据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endParaRPr lang="zh-CN" altLang="en-US"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>
                <a:sym typeface="+mn-ea"/>
              </a:rPr>
              <a:t>高可扩展性：多个计算节点和存储节点同时承担数据读写访问负载，并且支持多层并发查询处理，充分发挥大量低成本硬件和多核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的性能</a:t>
            </a:r>
            <a:endParaRPr lang="zh-CN" altLang="en-US"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>
                <a:sym typeface="+mn-ea"/>
              </a:rPr>
              <a:t>存储集群</a:t>
            </a:r>
            <a:r>
              <a:rPr lang="en-US" altLang="zh-CN">
                <a:sym typeface="+mn-ea"/>
              </a:rPr>
              <a:t>fullsync</a:t>
            </a:r>
            <a:r>
              <a:rPr lang="zh-CN" altLang="en-US">
                <a:sym typeface="+mn-ea"/>
              </a:rPr>
              <a:t>高可用机制，主备节点同时宕机仍然不丢失数据</a:t>
            </a:r>
            <a:endParaRPr lang="zh-CN" altLang="en-US"/>
          </a:p>
          <a:p>
            <a:pPr eaLnBrk="1" fontAlgn="auto" hangingPunct="1">
              <a:lnSpc>
                <a:spcPts val="3540"/>
              </a:lnSpc>
            </a:pPr>
            <a:r>
              <a:rPr lang="en-US" altLang="zh-CN"/>
              <a:t>DBA</a:t>
            </a:r>
            <a:r>
              <a:rPr lang="zh-CN" altLang="en-US"/>
              <a:t>按需增加计算节点和存储集群，自动完成</a:t>
            </a:r>
            <a:r>
              <a:rPr lang="zh-CN" altLang="en-US">
                <a:sym typeface="+mn-ea"/>
              </a:rPr>
              <a:t>水平弹性扩容</a:t>
            </a:r>
            <a:endParaRPr lang="zh-CN" altLang="en-US"/>
          </a:p>
          <a:p>
            <a:pPr eaLnBrk="1" fontAlgn="auto" hangingPunct="1">
              <a:lnSpc>
                <a:spcPts val="3540"/>
              </a:lnSpc>
            </a:pPr>
            <a:endParaRPr lang="zh-CN" altLang="en-US"/>
          </a:p>
          <a:p>
            <a:pPr eaLnBrk="1" fontAlgn="auto" hangingPunct="1">
              <a:lnSpc>
                <a:spcPts val="3540"/>
              </a:lnSpc>
            </a:pPr>
            <a:r>
              <a:rPr lang="zh-CN" altLang="en-US"/>
              <a:t>所有模块都有自动的高可用机制，没有单点故障，任何节点宕机不影响集群运行</a:t>
            </a:r>
            <a:endParaRPr lang="zh-CN" altLang="en-US"/>
          </a:p>
          <a:p>
            <a:pPr eaLnBrk="1" fontAlgn="auto" hangingPunct="1">
              <a:lnSpc>
                <a:spcPts val="3540"/>
              </a:lnSpc>
            </a:pPr>
            <a:r>
              <a:rPr lang="en-US" altLang="zh-CN"/>
              <a:t>OLTP</a:t>
            </a:r>
            <a:r>
              <a:rPr lang="zh-CN" altLang="en-US"/>
              <a:t>：计算节点和存储集群主节点；</a:t>
            </a:r>
            <a:r>
              <a:rPr lang="en-US" altLang="zh-CN"/>
              <a:t> OLAP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专备的计算节点和存储集群的备机</a:t>
            </a:r>
            <a:r>
              <a:rPr lang="en-US" altLang="zh-CN"/>
              <a:t>  </a:t>
            </a:r>
            <a:r>
              <a:rPr lang="zh-CN" altLang="en-US"/>
              <a:t>因而互不干扰</a:t>
            </a:r>
            <a:endParaRPr lang="zh-CN" altLang="en-US"/>
          </a:p>
          <a:p>
            <a:pPr eaLnBrk="1" fontAlgn="auto" hangingPunct="1">
              <a:lnSpc>
                <a:spcPts val="3540"/>
              </a:lnSpc>
            </a:pP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可以在各公有云平台上运行并与其云基础设施协作。兼容国产芯片和操作系统平台。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从草地沙丘上欣赏海滩和大海的视图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在海滩上低飞的苍鹭，前景是低矮的栅栏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通往大海的两座山丘之间的沙路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通往大海的两座山丘之间的沙路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在海滩上低飞的苍鹭，前景是低矮的栅栏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从草地沙丘上欣赏海滩和大海的视图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苏子柔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387600" y="8953500"/>
            <a:ext cx="19621500" cy="673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–苏子柔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从草地沙丘上欣赏海滩和大海的视图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4"/>
          <p:cNvGrpSpPr/>
          <p:nvPr/>
        </p:nvGrpSpPr>
        <p:grpSpPr>
          <a:xfrm>
            <a:off x="0" y="1808742"/>
            <a:ext cx="1087120" cy="76662"/>
            <a:chOff x="3244850" y="3002280"/>
            <a:chExt cx="1752600" cy="152400"/>
          </a:xfrm>
        </p:grpSpPr>
        <p:sp>
          <p:nvSpPr>
            <p:cNvPr id="15" name="Google Shape;15;p4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4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630680" y="1313452"/>
            <a:ext cx="21076920" cy="101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ct val="100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Open Sans"/>
              <a:buNone/>
              <a:defRPr sz="72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676400" y="835126"/>
            <a:ext cx="21031200" cy="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1676400" y="2503436"/>
            <a:ext cx="21031200" cy="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23219094" y="800100"/>
            <a:ext cx="679450" cy="6794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6" tIns="45700" rIns="91426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23277828" y="958850"/>
            <a:ext cx="5397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fld>
            <a:endParaRPr sz="2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/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/>
          <a:p>
            <a:fld id="{5A745025-FACF-BD46-AB0E-A5D713DF782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/>
          <a:p>
            <a:r>
              <a:rPr lang="en-US"/>
              <a:t>www.kunlunbase.com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">
        <p14:switch dir="r"/>
      </p:transition>
    </mc:Choice>
    <mc:Fallback>
      <p:transition spd="slow" advTm="1000">
        <p:fade/>
      </p:transition>
    </mc:Fallback>
  </mc:AlternateContent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7980" y="74930"/>
            <a:ext cx="23717250" cy="141097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5600" b="1">
                <a:latin typeface="+mj-lt"/>
                <a:ea typeface="黑体" panose="02010609060101010101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216800" y="2980800"/>
            <a:ext cx="21938400" cy="95184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224000" y="12628800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8232000" y="12628800"/>
            <a:ext cx="7920000" cy="633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在海滩上低飞的苍鹭，前景是低矮的栅栏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通往大海的两座山丘之间的沙路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通往大海的两座山丘之间的沙路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在海滩上低飞的苍鹭，前景是低矮的栅栏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从草地沙丘上欣赏海滩和大海的视图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苏子柔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387600" y="8953500"/>
            <a:ext cx="19621500" cy="673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–苏子柔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等线" panose="02010600030101010101" pitchFamily="2" charset="-122"/>
                <a:ea typeface="等线" panose="02010600030101010101" pitchFamily="2" charset="-122"/>
                <a:cs typeface="OPPOSans B" pitchFamily="18" charset="-122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-1871133"/>
            <a:ext cx="2218267" cy="159173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658534" y="-1871133"/>
            <a:ext cx="2218267" cy="1591733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5283200" y="-1871133"/>
            <a:ext cx="2218267" cy="1591733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890933" y="-1871133"/>
            <a:ext cx="2218267" cy="159173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566399" y="-1871133"/>
            <a:ext cx="2218267" cy="15917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B" pitchFamily="18" charset="-122"/>
          <a:sym typeface="Helvetica Neue Medium" panose="02000503000000020004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等线" panose="02010600030101010101" pitchFamily="2" charset="-122"/>
                <a:ea typeface="等线" panose="02010600030101010101" pitchFamily="2" charset="-122"/>
                <a:cs typeface="OPPOSans B" pitchFamily="18" charset="-122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-1871133"/>
            <a:ext cx="2218267" cy="159173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658534" y="-1871133"/>
            <a:ext cx="2218267" cy="1591733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5283200" y="-1871133"/>
            <a:ext cx="2218267" cy="1591733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890933" y="-1871133"/>
            <a:ext cx="2218267" cy="159173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566399" y="-1871133"/>
            <a:ext cx="2218267" cy="15917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B" pitchFamily="18" charset="-122"/>
          <a:sym typeface="Helvetica Neue Medium" panose="02000503000000020004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9.png"/><Relationship Id="rId3" Type="http://schemas.openxmlformats.org/officeDocument/2006/relationships/tags" Target="../tags/tag24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jpe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11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3.xml"/><Relationship Id="rId10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hemeOverride" Target="../theme/themeOverride2.xml"/><Relationship Id="rId7" Type="http://schemas.openxmlformats.org/officeDocument/2006/relationships/image" Target="../media/image11.jpeg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hemeOverride" Target="../theme/themeOverride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7.png"/><Relationship Id="rId3" Type="http://schemas.openxmlformats.org/officeDocument/2006/relationships/tags" Target="../tags/tag2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8.png"/><Relationship Id="rId3" Type="http://schemas.openxmlformats.org/officeDocument/2006/relationships/tags" Target="../tags/tag23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" y="0"/>
            <a:ext cx="24384002" cy="13716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C48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3053204" y="-1484890"/>
            <a:ext cx="30825650" cy="32148062"/>
            <a:chOff x="0" y="-77012"/>
            <a:chExt cx="15412825" cy="16074031"/>
          </a:xfrm>
        </p:grpSpPr>
        <p:grpSp>
          <p:nvGrpSpPr>
            <p:cNvPr id="3" name="Group 84"/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chemeClr val="bg1">
                <a:alpha val="3000"/>
              </a:schemeClr>
            </a:solidFill>
          </p:grpSpPr>
          <p:sp>
            <p:nvSpPr>
              <p:cNvPr id="4" name="Freeform 85"/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Freeform 86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Freeform 87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Freeform 88"/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3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8"/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6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198712" y="3076204"/>
            <a:ext cx="17713960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KunlunBase</a:t>
            </a:r>
            <a:endParaRPr kumimoji="0" 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HTAP</a:t>
            </a:r>
            <a:r>
              <a:rPr kumimoji="0" lang="zh-CN" altLang="en-US" sz="1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分布式数据库</a:t>
            </a:r>
            <a:endParaRPr kumimoji="0" lang="en-US" altLang="zh-CN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sp>
        <p:nvSpPr>
          <p:cNvPr id="22" name="Google Shape;65;p9"/>
          <p:cNvSpPr txBox="1"/>
          <p:nvPr/>
        </p:nvSpPr>
        <p:spPr>
          <a:xfrm>
            <a:off x="3403600" y="9601200"/>
            <a:ext cx="17576800" cy="261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 </a:t>
            </a:r>
            <a:endParaRPr lang="en-US" alt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r>
              <a:rPr 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汇报人：泽拓科技创始人</a:t>
            </a:r>
            <a:r>
              <a:rPr lang="en-US" alt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&amp;CEO  </a:t>
            </a:r>
            <a:r>
              <a:rPr 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赵伟</a:t>
            </a:r>
            <a:endParaRPr 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endParaRPr 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r>
              <a:rPr lang="en-US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2023</a:t>
            </a:r>
            <a:r>
              <a:rPr lang="zh-CN" altLang="en-US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年</a:t>
            </a:r>
            <a:r>
              <a:rPr lang="en-US" alt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8</a:t>
            </a:r>
            <a:r>
              <a:rPr lang="zh-CN" altLang="en-US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月</a:t>
            </a:r>
            <a:endParaRPr lang="zh-CN" altLang="en-US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z="60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www.kunlunbase.com</a:t>
            </a:r>
            <a:endParaRPr lang="en-US" sz="60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">
        <p14:switch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400" y="503555"/>
            <a:ext cx="11420475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zh-CN" sz="4400" b="1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典型应用场景</a:t>
            </a:r>
            <a:r>
              <a:rPr lang="en-US" altLang="zh-CN" sz="4400" b="1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 --  </a:t>
            </a:r>
            <a:r>
              <a:rPr lang="zh-CN" sz="4400" b="1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多模型数据管理和分析平台</a:t>
            </a:r>
            <a:endParaRPr lang="en-US" altLang="zh-CN" sz="4400" b="1" dirty="0" err="1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765"/>
            <a:ext cx="1228090" cy="1228090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160655" y="1981835"/>
            <a:ext cx="8044180" cy="11443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016000" lvl="0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数据分析计算平台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机器学习和数据分析算法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2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隐私计算</a:t>
            </a: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：数据不出库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2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多语言存储过程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2387600" lvl="3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alt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python </a:t>
            </a:r>
            <a:r>
              <a:rPr lang="zh-CN" altLang="en-US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机器学习</a:t>
            </a: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算法库</a:t>
            </a:r>
            <a:r>
              <a:rPr lang="en-US" alt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计算能力弹性伸缩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016000" lvl="0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多数据模型</a:t>
            </a:r>
            <a:r>
              <a:rPr lang="zh-CN" altLang="en-US" sz="44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联合查询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结构化(关系型）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复杂数据类型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2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半结构化(json)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930400" lvl="2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向量数据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387600" lvl="3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大模型</a:t>
            </a:r>
            <a:endParaRPr lang="zh-CN" altLang="en-US" sz="4000" b="0" dirty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2387600" lvl="3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相似度查找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930400" lvl="2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空间数据</a:t>
            </a:r>
            <a:r>
              <a:rPr lang="en-US" altLang="zh-CN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(GIS)</a:t>
            </a:r>
            <a:endParaRPr lang="en-US" altLang="zh-CN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2387600" lvl="3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空间查询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altLang="zh-CN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016000" lvl="0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altLang="zh-CN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5" name="图片 4" descr="KunlunBase-LakeHous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590" y="2194560"/>
            <a:ext cx="16615410" cy="101231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" y="0"/>
            <a:ext cx="24384002" cy="13716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3053204" y="-1484890"/>
            <a:ext cx="30825650" cy="32148062"/>
            <a:chOff x="0" y="-77012"/>
            <a:chExt cx="15412825" cy="16074031"/>
          </a:xfrm>
        </p:grpSpPr>
        <p:grpSp>
          <p:nvGrpSpPr>
            <p:cNvPr id="3" name="Group 84"/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chemeClr val="bg1">
                <a:alpha val="3000"/>
              </a:schemeClr>
            </a:solidFill>
          </p:grpSpPr>
          <p:sp>
            <p:nvSpPr>
              <p:cNvPr id="4" name="Freeform 85"/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Freeform 86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Freeform 87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Freeform 88"/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3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8"/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6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103327" y="3076204"/>
            <a:ext cx="9904730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KunlunBase</a:t>
            </a:r>
            <a:endParaRPr kumimoji="0" 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谢谢观看</a:t>
            </a:r>
            <a:endParaRPr kumimoji="0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sp>
        <p:nvSpPr>
          <p:cNvPr id="22" name="Google Shape;65;p9"/>
          <p:cNvSpPr txBox="1"/>
          <p:nvPr/>
        </p:nvSpPr>
        <p:spPr>
          <a:xfrm>
            <a:off x="3403600" y="9601200"/>
            <a:ext cx="17576800" cy="261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 </a:t>
            </a:r>
            <a:endParaRPr lang="en-US" alt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r>
              <a:rPr 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泽拓科技（深圳）有限责任公司</a:t>
            </a:r>
            <a:endParaRPr 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endParaRPr 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endParaRPr lang="zh-CN" altLang="en-US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sz="60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www.kunlunbase.com</a:t>
            </a:r>
            <a:endParaRPr lang="en-US" sz="60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">
        <p14:switch dir="r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/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3743940" y="4216400"/>
            <a:ext cx="70802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6400" b="1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公司及团队介绍</a:t>
            </a:r>
            <a:endParaRPr kumimoji="1" lang="zh-CN" altLang="en-US" sz="6400" b="1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88910" y="4215765"/>
            <a:ext cx="3845560" cy="1076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6400" b="1" strike="noStrike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</a:rPr>
              <a:t>Part 01</a:t>
            </a:r>
            <a:endParaRPr kumimoji="1" lang="en-US" altLang="zh-CN" sz="6400" b="1" strike="noStrike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788910" y="5803900"/>
            <a:ext cx="3845560" cy="1076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strike="noStrike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</a:rPr>
              <a:t>Part 02</a:t>
            </a:r>
            <a:endParaRPr kumimoji="1" lang="en-US" altLang="zh-CN" sz="6400" b="1" strike="noStrike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88910" y="7392035"/>
            <a:ext cx="4008120" cy="1076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strike="noStrike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</a:rPr>
              <a:t>Part 03</a:t>
            </a:r>
            <a:endParaRPr kumimoji="1" lang="en-US" altLang="zh-CN" sz="6400" b="1" strike="noStrike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36" name="出自【趣你的PPT】(微信:qunideppt)：最优质的PPT资源库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788910" y="8980170"/>
            <a:ext cx="3845560" cy="1076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strike="noStrike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</a:rPr>
              <a:t>Part 04</a:t>
            </a:r>
            <a:endParaRPr kumimoji="1" lang="en-US" altLang="zh-CN" sz="6400" b="1" strike="noStrike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grpSp>
        <p:nvGrpSpPr>
          <p:cNvPr id="4113" name="组合 22"/>
          <p:cNvGrpSpPr/>
          <p:nvPr/>
        </p:nvGrpSpPr>
        <p:grpSpPr>
          <a:xfrm>
            <a:off x="2698750" y="4673600"/>
            <a:ext cx="3282950" cy="5397500"/>
            <a:chOff x="1544" y="2591"/>
            <a:chExt cx="2586" cy="4250"/>
          </a:xfrm>
        </p:grpSpPr>
        <p:grpSp>
          <p:nvGrpSpPr>
            <p:cNvPr id="4114" name="组合 8"/>
            <p:cNvGrpSpPr/>
            <p:nvPr/>
          </p:nvGrpSpPr>
          <p:grpSpPr>
            <a:xfrm>
              <a:off x="1864" y="2792"/>
              <a:ext cx="2266" cy="3752"/>
              <a:chOff x="1894631" y="979921"/>
              <a:chExt cx="1439183" cy="2382520"/>
            </a:xfrm>
          </p:grpSpPr>
          <p:sp>
            <p:nvSpPr>
              <p:cNvPr id="10" name="矩形 9"/>
              <p:cNvSpPr/>
              <p:nvPr>
                <p:custDataLst>
                  <p:tags r:id="rId8"/>
                </p:custDataLst>
              </p:nvPr>
            </p:nvSpPr>
            <p:spPr>
              <a:xfrm>
                <a:off x="1894631" y="1151940"/>
                <a:ext cx="707028" cy="2099310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p>
                <a:pPr algn="ctr" fontAlgn="base"/>
                <a:r>
                  <a:rPr lang="en-US" altLang="zh-CN" sz="8000" strike="noStrike" noProof="1">
                    <a:solidFill>
                      <a:srgbClr val="0C4859"/>
                    </a:solidFill>
                    <a:effectLst/>
                    <a:latin typeface="楷体" panose="02010609060101010101" charset="-122"/>
                    <a:ea typeface="楷体" panose="02010609060101010101" charset="-122"/>
                    <a:cs typeface="+mn-cs"/>
                  </a:rPr>
                  <a:t>CONTENTS</a:t>
                </a:r>
                <a:endParaRPr lang="en-US" altLang="zh-CN" sz="8000" strike="noStrike" noProof="1">
                  <a:solidFill>
                    <a:srgbClr val="0C4859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+mn-cs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738503" y="979921"/>
                <a:ext cx="595311" cy="2382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p>
                <a:pPr algn="ctr" fontAlgn="t">
                  <a:lnSpc>
                    <a:spcPct val="80000"/>
                  </a:lnSpc>
                </a:pPr>
                <a:r>
                  <a:rPr lang="en-US" altLang="zh-CN" sz="8800" b="1" spc="-150" noProof="1">
                    <a:solidFill>
                      <a:srgbClr val="0C4859"/>
                    </a:solidFill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目  录</a:t>
                </a:r>
                <a:endParaRPr lang="en-US" altLang="zh-CN" sz="8800" b="1" spc="-150" noProof="1">
                  <a:solidFill>
                    <a:srgbClr val="0C4859"/>
                  </a:solidFill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cxnSp>
          <p:nvCxnSpPr>
            <p:cNvPr id="11" name="直接连接符 10"/>
            <p:cNvCxnSpPr/>
            <p:nvPr>
              <p:custDataLst>
                <p:tags r:id="rId10"/>
              </p:custDataLst>
            </p:nvPr>
          </p:nvCxnSpPr>
          <p:spPr>
            <a:xfrm>
              <a:off x="1544" y="2591"/>
              <a:ext cx="22" cy="425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出自【趣你的PPT】(微信:qunideppt)：最优质的PPT资源库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788910" y="10568336"/>
            <a:ext cx="3845604" cy="1076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strike="noStrike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</a:rPr>
              <a:t>Part 05</a:t>
            </a:r>
            <a:endParaRPr kumimoji="1" lang="en-US" altLang="zh-CN" sz="6400" b="1" strike="noStrike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13743940" y="5803900"/>
            <a:ext cx="85604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6400" b="1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产品定位与核心能力</a:t>
            </a:r>
            <a:endParaRPr kumimoji="1" lang="zh-CN" altLang="en-US" sz="6400" b="1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3"/>
            </p:custDataLst>
          </p:nvPr>
        </p:nvSpPr>
        <p:spPr>
          <a:xfrm>
            <a:off x="13865225" y="7376160"/>
            <a:ext cx="83972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6400" b="1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产品现状和应用场景</a:t>
            </a:r>
            <a:endParaRPr kumimoji="1" lang="zh-CN" altLang="en-US" sz="6400" b="1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13743940" y="9119870"/>
            <a:ext cx="96532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zh-CN" altLang="en-US" sz="6400" b="1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产品技术和应用场景展望</a:t>
            </a:r>
            <a:endParaRPr kumimoji="1" lang="zh-CN" altLang="en-US" sz="6400" b="1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13743940" y="10584180"/>
            <a:ext cx="83972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kumimoji="1" lang="zh-CN" altLang="en-US" sz="6400" b="1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用户案例</a:t>
            </a:r>
            <a:endParaRPr kumimoji="1" lang="zh-CN" altLang="en-US" sz="6400" b="1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400" y="503555"/>
            <a:ext cx="11948795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zh-CN" sz="4400" b="1" dirty="0" err="1">
                <a:latin typeface="楷体" panose="02010609060101010101" charset="-122"/>
                <a:ea typeface="楷体" panose="02010609060101010101" charset="-122"/>
              </a:rPr>
              <a:t>泽拓科技</a:t>
            </a:r>
            <a:r>
              <a:rPr lang="en-US" altLang="zh-CN" sz="4400" b="1" dirty="0" err="1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sz="4400" b="1" dirty="0" err="1">
                <a:latin typeface="楷体" panose="02010609060101010101" charset="-122"/>
                <a:ea typeface="楷体" panose="02010609060101010101" charset="-122"/>
              </a:rPr>
              <a:t>公司介绍</a:t>
            </a:r>
            <a:endParaRPr lang="zh-CN" sz="4400" b="1" dirty="0" err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53" name="Google Shape;653;p37"/>
          <p:cNvSpPr txBox="1">
            <a:spLocks noGrp="1"/>
          </p:cNvSpPr>
          <p:nvPr>
            <p:ph type="body" idx="2"/>
          </p:nvPr>
        </p:nvSpPr>
        <p:spPr>
          <a:xfrm>
            <a:off x="674370" y="2116455"/>
            <a:ext cx="21980525" cy="183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algn="l" hangingPunct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ü"/>
            </a:pPr>
            <a:r>
              <a:rPr lang="zh-CN" altLang="en-US" sz="4800" b="1" dirty="0">
                <a:ln>
                  <a:noFill/>
                </a:ln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提供</a:t>
            </a:r>
            <a:r>
              <a:rPr lang="en-US" altLang="zh-CN" sz="4800" b="1" dirty="0">
                <a:ln>
                  <a:noFill/>
                </a:ln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KunlunBase </a:t>
            </a:r>
            <a:r>
              <a:rPr lang="zh-CN" altLang="en-US" sz="4800" b="1" dirty="0">
                <a:ln>
                  <a:noFill/>
                </a:ln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企业级的分布式</a:t>
            </a:r>
            <a:r>
              <a:rPr lang="en-US" altLang="zh-CN" sz="4800" b="1" dirty="0">
                <a:ln>
                  <a:noFill/>
                </a:ln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HTAP </a:t>
            </a:r>
            <a:r>
              <a:rPr lang="zh-CN" altLang="en-US" sz="4800" b="1" dirty="0">
                <a:ln>
                  <a:noFill/>
                </a:ln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数据库产品和技术服务以及公有云服务</a:t>
            </a:r>
            <a:endParaRPr lang="zh-CN" altLang="en-US" sz="4800" b="1" dirty="0">
              <a:ln>
                <a:noFill/>
              </a:ln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345" y="3357245"/>
            <a:ext cx="23286720" cy="10126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为各行业的信息化、数字化、智能化提供</a:t>
            </a:r>
            <a:r>
              <a:rPr lang="zh-CN" altLang="en-US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数据存储管理</a:t>
            </a:r>
            <a:r>
              <a:rPr lang="en-US" altLang="zh-CN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(OLTP)</a:t>
            </a:r>
            <a:r>
              <a:rPr lang="zh-CN" altLang="en-US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和分析利用</a:t>
            </a:r>
            <a:r>
              <a:rPr lang="en-US" altLang="zh-CN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(OLAP)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基础软件</a:t>
            </a: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信创和新基建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核心技术</a:t>
            </a: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助力关键领域和行业去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I</a:t>
            </a:r>
            <a:r>
              <a:rPr lang="en-US" altLang="zh-CN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O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，实现自主可控</a:t>
            </a: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endParaRPr lang="en-US" altLang="zh-CN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r>
              <a:rPr lang="en-US" altLang="zh-CN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(</a:t>
            </a:r>
            <a:r>
              <a:rPr lang="zh-CN" altLang="en-US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新能源</a:t>
            </a:r>
            <a:r>
              <a:rPr lang="en-US" altLang="zh-CN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 (</a:t>
            </a:r>
            <a:r>
              <a:rPr lang="zh-CN" altLang="en-US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智能制造</a:t>
            </a:r>
            <a:r>
              <a:rPr lang="en-US" altLang="zh-CN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</a:t>
            </a:r>
            <a:r>
              <a:rPr lang="zh-CN" altLang="en-US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（电商</a:t>
            </a:r>
            <a:r>
              <a:rPr lang="en-US" altLang="zh-CN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 (</a:t>
            </a:r>
            <a:r>
              <a:rPr lang="zh-CN" altLang="en-US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电信</a:t>
            </a:r>
            <a:r>
              <a:rPr lang="en-US" altLang="zh-CN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    (</a:t>
            </a:r>
            <a:r>
              <a:rPr lang="zh-CN" altLang="en-US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医疗卫生</a:t>
            </a:r>
            <a:r>
              <a:rPr lang="en-US" altLang="zh-CN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</a:t>
            </a:r>
            <a:r>
              <a:rPr lang="zh-CN" altLang="en-US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（互联网</a:t>
            </a:r>
            <a:r>
              <a:rPr lang="en-US" altLang="zh-CN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(</a:t>
            </a:r>
            <a:r>
              <a:rPr lang="zh-CN" altLang="en-US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金融）</a:t>
            </a:r>
            <a:r>
              <a:rPr lang="en-US" altLang="zh-CN" sz="32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32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2020年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12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月公司成立</a:t>
            </a: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2021年6月完成天使轮融资（</a:t>
            </a:r>
            <a:r>
              <a:rPr lang="zh-CN" altLang="en-US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蓝驰</a:t>
            </a:r>
            <a:r>
              <a:rPr lang="en-US" altLang="zh-CN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+ </a:t>
            </a:r>
            <a:r>
              <a:rPr lang="zh-CN" altLang="en-US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常春藤</a:t>
            </a:r>
            <a:r>
              <a:rPr lang="en-US" altLang="zh-CN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数千万</a:t>
            </a:r>
            <a:r>
              <a:rPr lang="en-US" altLang="zh-CN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RMB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</a:t>
            </a:r>
            <a:endParaRPr lang="en-US" altLang="zh-CN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2023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月完成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pre-A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轮融资（</a:t>
            </a:r>
            <a:r>
              <a:rPr lang="zh-CN" altLang="en-US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复星创富</a:t>
            </a:r>
            <a:r>
              <a:rPr lang="en-US" altLang="zh-CN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数千万</a:t>
            </a:r>
            <a:r>
              <a:rPr lang="en-US" altLang="zh-CN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RMB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目前公司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30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人，其中研发人员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16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人，硕博士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10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人。年内人数增加到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40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</a:t>
            </a: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</a:t>
            </a:r>
            <a:r>
              <a:rPr lang="zh-CN" altLang="en-US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信通院可信数据库评测认证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，申请</a:t>
            </a:r>
            <a:r>
              <a:rPr lang="en-US" altLang="zh-CN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</a:t>
            </a:r>
            <a:r>
              <a:rPr lang="zh-CN" altLang="en-US" sz="40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项发明专利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项公示中），获得</a:t>
            </a:r>
            <a:r>
              <a:rPr lang="en-US" altLang="zh-CN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</a:t>
            </a:r>
            <a:r>
              <a:rPr lang="zh-CN" altLang="en-US" sz="40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多项软件著作权</a:t>
            </a: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完成一系列信创兼容认证（兆芯、海光、飞腾、</a:t>
            </a:r>
            <a:r>
              <a:rPr 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麒麟、统信、东方通、迪思杰等）</a:t>
            </a:r>
            <a:endParaRPr lang="zh-CN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4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进行中：</a:t>
            </a:r>
            <a:r>
              <a:rPr 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鲲鹏、龙芯</a:t>
            </a:r>
            <a:endParaRPr kumimoji="0" lang="zh-CN" sz="40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zh-CN" altLang="en-US" sz="40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5" name="图片 4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278765"/>
            <a:ext cx="1228090" cy="1228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460" y="5966460"/>
            <a:ext cx="2800350" cy="1447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770" y="5928360"/>
            <a:ext cx="2228850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580" y="5985510"/>
            <a:ext cx="2209800" cy="1428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340" y="5934710"/>
            <a:ext cx="2622550" cy="1479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9850" y="5896610"/>
            <a:ext cx="3009900" cy="1517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8710" y="5928360"/>
            <a:ext cx="2374265" cy="1485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61935" y="5890260"/>
            <a:ext cx="2185670" cy="1524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400" y="503555"/>
            <a:ext cx="9523730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zh-CN" sz="4400" b="1" dirty="0" err="1">
                <a:latin typeface="楷体" panose="02010609060101010101" charset="-122"/>
                <a:ea typeface="楷体" panose="02010609060101010101" charset="-122"/>
              </a:rPr>
              <a:t>泽拓科技</a:t>
            </a:r>
            <a:r>
              <a:rPr lang="en-US" altLang="zh-CN" sz="4400" b="1" dirty="0" err="1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sz="4400" b="1" dirty="0" err="1">
                <a:latin typeface="楷体" panose="02010609060101010101" charset="-122"/>
                <a:ea typeface="楷体" panose="02010609060101010101" charset="-122"/>
              </a:rPr>
              <a:t>核心团队简介</a:t>
            </a:r>
            <a:endParaRPr lang="en-US" altLang="zh-CN" sz="4400" b="1" dirty="0" err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赵伟-身份证照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2031365"/>
            <a:ext cx="2945765" cy="4042410"/>
          </a:xfrm>
          <a:prstGeom prst="rect">
            <a:avLst/>
          </a:prstGeom>
        </p:spPr>
      </p:pic>
      <p:sp>
        <p:nvSpPr>
          <p:cNvPr id="513" name="Google Shape;513;p30"/>
          <p:cNvSpPr txBox="1"/>
          <p:nvPr/>
        </p:nvSpPr>
        <p:spPr>
          <a:xfrm>
            <a:off x="3929380" y="2220595"/>
            <a:ext cx="8540750" cy="52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algn="ctr" defTabSz="457200" eaLnBrk="1">
              <a:lnSpc>
                <a:spcPts val="4000"/>
              </a:lnSpc>
              <a:buClr>
                <a:srgbClr val="000000"/>
              </a:buClr>
            </a:pPr>
            <a:r>
              <a:rPr lang="zh-CN" altLang="en-US" sz="360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赵伟：泽拓科技创始人&amp;CEO</a:t>
            </a:r>
            <a:endParaRPr lang="zh-CN" altLang="en-US" sz="360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 defTabSz="457200" eaLnBrk="1">
              <a:lnSpc>
                <a:spcPts val="4000"/>
              </a:lnSpc>
              <a:buClr>
                <a:srgbClr val="000000"/>
              </a:buClr>
            </a:pPr>
            <a:endParaRPr lang="zh-CN" altLang="en-US" sz="360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 defTabSz="457200" eaLnBrk="1">
              <a:lnSpc>
                <a:spcPts val="4000"/>
              </a:lnSpc>
              <a:buClr>
                <a:srgbClr val="000000"/>
              </a:buClr>
            </a:pPr>
            <a:r>
              <a:rPr lang="en-US" altLang="zh-CN" sz="3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TVP </a:t>
            </a:r>
            <a:r>
              <a:rPr lang="zh-CN" altLang="en-US" sz="3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会员</a:t>
            </a:r>
            <a:r>
              <a:rPr lang="en-US" altLang="zh-CN" sz="3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, CCF</a:t>
            </a:r>
            <a:r>
              <a:rPr lang="zh-CN" altLang="en-US" sz="3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会员</a:t>
            </a:r>
            <a:endParaRPr lang="zh-CN" altLang="en-US" sz="36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ctr">
              <a:lnSpc>
                <a:spcPct val="140000"/>
              </a:lnSpc>
              <a:buClr>
                <a:srgbClr val="000000"/>
              </a:buClr>
              <a:buFont typeface="Arial" panose="020B0604020202020204" pitchFamily="34" charset="0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曾在腾讯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主导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TDSQL2.0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核心</a:t>
            </a:r>
            <a:r>
              <a:rPr 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研发，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支撑腾讯和头部金融客户大量关键业务。团队因此获得腾讯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2017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年公司级技术进步奖；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>
              <a:lnSpc>
                <a:spcPct val="140000"/>
              </a:lnSpc>
              <a:buClr>
                <a:srgbClr val="000000"/>
              </a:buClr>
              <a:buFont typeface="Arial" panose="020B0604020202020204" pitchFamily="34" charset="0"/>
            </a:pP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2023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年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TDSQL2.0 </a:t>
            </a:r>
            <a:r>
              <a:rPr lang="zh-CN" altLang="en-US" sz="32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创造</a:t>
            </a:r>
            <a:r>
              <a:rPr lang="en-US" altLang="zh-CN" sz="32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TPCC </a:t>
            </a:r>
            <a:r>
              <a:rPr lang="zh-CN" altLang="en-US" sz="32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新的性能世界纪录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</a:pPr>
            <a:r>
              <a:rPr lang="zh-CN" altLang="en-US" sz="32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曾任</a:t>
            </a:r>
            <a:r>
              <a:rPr lang="en-US" altLang="zh-CN" sz="32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</a:t>
            </a:r>
            <a:r>
              <a:rPr lang="zh-CN" altLang="en-US" sz="32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Oracle MySQL</a:t>
            </a:r>
            <a:r>
              <a:rPr lang="en-US" altLang="zh-CN" sz="32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</a:t>
            </a:r>
            <a:r>
              <a:rPr lang="zh-CN" altLang="en-US" sz="32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核心开发者。</a:t>
            </a:r>
            <a:endParaRPr lang="zh-CN" altLang="en-US" sz="320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 defTabSz="457200" eaLnBrk="1">
              <a:lnSpc>
                <a:spcPts val="4000"/>
              </a:lnSpc>
              <a:buClr>
                <a:srgbClr val="000000"/>
              </a:buClr>
            </a:pPr>
            <a:endParaRPr lang="zh-CN" altLang="en-US" sz="360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 defTabSz="457200" eaLnBrk="1">
              <a:lnSpc>
                <a:spcPts val="4000"/>
              </a:lnSpc>
              <a:buClr>
                <a:srgbClr val="000000"/>
              </a:buClr>
            </a:pPr>
            <a:endParaRPr lang="zh-CN" altLang="en-US" sz="360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</p:txBody>
      </p:sp>
      <p:pic>
        <p:nvPicPr>
          <p:cNvPr id="5" name="图片 4" descr="KunlunBase商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278765"/>
            <a:ext cx="1228090" cy="1228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74370" y="8736965"/>
            <a:ext cx="23709630" cy="4513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r>
              <a:rPr lang="zh-CN" altLang="en-US" sz="480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截止2023年</a:t>
            </a:r>
            <a:r>
              <a:rPr lang="en-US" altLang="zh-CN" sz="480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</a:t>
            </a:r>
            <a:r>
              <a:rPr lang="zh-CN" altLang="en-US" sz="480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月公司已经建立起一支二十人的精干核心团队</a:t>
            </a:r>
            <a:endParaRPr lang="zh-CN" altLang="en-US" sz="480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核心团队成员均曾担任Oracle（MySQL），腾讯（TDSQL），阿里（OceanBase、PolarDB），华为（GaussDB）等公司数据库系统研发团队的</a:t>
            </a:r>
            <a:r>
              <a:rPr lang="zh-CN" altLang="en-US" sz="44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技术带头人或者核心技术骨干</a:t>
            </a:r>
            <a:endParaRPr lang="zh-CN" altLang="en-US" sz="4400" b="0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团队为</a:t>
            </a: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MariaDB</a:t>
            </a: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项目做出了贡献，</a:t>
            </a:r>
            <a:r>
              <a:rPr lang="zh-CN" altLang="en-US" sz="44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技术能力受到</a:t>
            </a:r>
            <a:r>
              <a:rPr lang="en-US" altLang="zh-CN" sz="44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MySQL</a:t>
            </a:r>
            <a:r>
              <a:rPr lang="zh-CN" altLang="en-US" sz="44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之父</a:t>
            </a:r>
            <a:r>
              <a:rPr lang="en-US" altLang="zh-CN" sz="44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Monty</a:t>
            </a:r>
            <a:r>
              <a:rPr lang="zh-CN" altLang="en-US" sz="44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的好评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6026765" y="2275205"/>
            <a:ext cx="7833360" cy="39433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p>
            <a:pPr marL="0" marR="0" algn="ctr" defTabSz="457200" rtl="0" fontAlgn="auto" latinLnBrk="0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lang="zh-CN" altLang="en-US" sz="36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林晓斌：泽拓科技联合创始人&amp;COO</a:t>
            </a:r>
            <a:endParaRPr lang="zh-CN" altLang="en-US" sz="360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资深数据库技术专家，技术社区大咖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2010~2017年阿里巴巴（职级P9） 阿里云数据库内核研发团队team leader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2019~2022年 腾讯 腾讯云数据库产品研发团队 </a:t>
            </a:r>
            <a:r>
              <a:rPr lang="zh-CN" altLang="en-US" sz="32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助理总经理</a:t>
            </a:r>
            <a:endParaRPr kumimoji="0" lang="zh-CN" altLang="en-US" sz="320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</p:txBody>
      </p:sp>
      <p:pic>
        <p:nvPicPr>
          <p:cNvPr id="9" name="图片 8" descr="丁奇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996545" y="2220595"/>
            <a:ext cx="2633345" cy="395033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400" y="503555"/>
            <a:ext cx="6275705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zh-CN" sz="4400" b="1" dirty="0" err="1">
                <a:latin typeface="楷体" panose="02010609060101010101" charset="-122"/>
                <a:ea typeface="楷体" panose="02010609060101010101" charset="-122"/>
              </a:rPr>
              <a:t>核心团队简介</a:t>
            </a:r>
            <a:endParaRPr lang="zh-CN" sz="4400" b="1" dirty="0" err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" name="图片 4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278765"/>
            <a:ext cx="1228090" cy="1228090"/>
          </a:xfrm>
          <a:prstGeom prst="rect">
            <a:avLst/>
          </a:prstGeom>
        </p:spPr>
      </p:pic>
      <p:sp>
        <p:nvSpPr>
          <p:cNvPr id="7" name="Google Shape;516;p30"/>
          <p:cNvSpPr txBox="1"/>
          <p:nvPr/>
        </p:nvSpPr>
        <p:spPr>
          <a:xfrm>
            <a:off x="118110" y="6307455"/>
            <a:ext cx="3672205" cy="67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algn="ctr" defTabSz="457200">
              <a:buClr>
                <a:srgbClr val="000000"/>
              </a:buClr>
            </a:pPr>
            <a:r>
              <a:rPr lang="zh-CN" altLang="en-US" sz="4400" kern="0" dirty="0">
                <a:solidFill>
                  <a:srgbClr val="050A19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张金冬</a:t>
            </a:r>
            <a:endParaRPr lang="zh-CN" altLang="en-US" sz="4400" kern="0" dirty="0">
              <a:solidFill>
                <a:srgbClr val="050A19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</p:txBody>
      </p:sp>
      <p:sp>
        <p:nvSpPr>
          <p:cNvPr id="8" name="Google Shape;522;p30"/>
          <p:cNvSpPr txBox="1"/>
          <p:nvPr/>
        </p:nvSpPr>
        <p:spPr>
          <a:xfrm>
            <a:off x="4374066" y="4709489"/>
            <a:ext cx="258716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algn="ctr" defTabSz="457200">
              <a:buClr>
                <a:srgbClr val="FFFFFF"/>
              </a:buClr>
              <a:buSzPts val="2400"/>
            </a:pPr>
            <a:endParaRPr sz="2400" kern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图片 9" descr="win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712720"/>
            <a:ext cx="2736850" cy="3437890"/>
          </a:xfrm>
          <a:prstGeom prst="round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3421778" y="6811720"/>
            <a:ext cx="9686514" cy="272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algn="ctr" defTabSz="457200">
              <a:lnSpc>
                <a:spcPct val="140000"/>
              </a:lnSpc>
              <a:buClr>
                <a:srgbClr val="000000"/>
              </a:buClr>
            </a:pPr>
            <a:endParaRPr lang="zh-CN" altLang="zh-CN" sz="2400" kern="0" dirty="0">
              <a:solidFill>
                <a:srgbClr val="002060"/>
              </a:solidFill>
              <a:latin typeface="Open Sans Light"/>
              <a:cs typeface="Open Sans Light"/>
            </a:endParaRPr>
          </a:p>
        </p:txBody>
      </p:sp>
      <p:sp>
        <p:nvSpPr>
          <p:cNvPr id="13" name="Google Shape;513;p30"/>
          <p:cNvSpPr txBox="1"/>
          <p:nvPr/>
        </p:nvSpPr>
        <p:spPr>
          <a:xfrm>
            <a:off x="3402330" y="2729230"/>
            <a:ext cx="8190865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algn="l" defTabSz="457200">
              <a:lnSpc>
                <a:spcPct val="140000"/>
              </a:lnSpc>
              <a:buClr>
                <a:srgbClr val="000000"/>
              </a:buClr>
            </a:pPr>
            <a:r>
              <a:rPr lang="zh-CN" altLang="en-US" sz="36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泽拓科技联合创始人，数据库技术专家</a:t>
            </a:r>
            <a:br>
              <a:rPr lang="en-US" altLang="zh-CN" sz="4000" kern="0" dirty="0">
                <a:solidFill>
                  <a:srgbClr val="002060"/>
                </a:solidFill>
                <a:latin typeface="Open Sans Semibold" panose="020B0606030504020204" pitchFamily="34" charset="0"/>
                <a:ea typeface="Open Sans Light"/>
                <a:cs typeface="Open Sans Semibold" panose="020B0606030504020204" pitchFamily="34" charset="0"/>
                <a:sym typeface="Open Sans Light"/>
              </a:rPr>
            </a:br>
            <a:r>
              <a:rPr lang="zh-CN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曾任</a:t>
            </a:r>
            <a:r>
              <a:rPr lang="en-US" altLang="zh-CN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</a:t>
            </a:r>
            <a:r>
              <a:rPr lang="zh-CN" altLang="en-US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华为</a:t>
            </a:r>
            <a:r>
              <a:rPr lang="en-US" altLang="zh-CN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</a:t>
            </a:r>
            <a:r>
              <a:rPr lang="zh-CN" altLang="en-US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高斯数据库团队</a:t>
            </a:r>
            <a:r>
              <a:rPr lang="en-US" altLang="zh-CN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</a:t>
            </a:r>
            <a:r>
              <a:rPr lang="zh-CN" altLang="en-US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数据库系统专家</a:t>
            </a:r>
            <a:endParaRPr lang="zh-CN" altLang="en-US" sz="3600" b="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l" defTabSz="457200">
              <a:lnSpc>
                <a:spcPct val="140000"/>
              </a:lnSpc>
              <a:buClr>
                <a:srgbClr val="000000"/>
              </a:buClr>
            </a:pPr>
            <a:r>
              <a:rPr lang="zh-CN" altLang="en-US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目前负责KunlunBase 公有云服务设计和研发</a:t>
            </a:r>
            <a:endParaRPr lang="zh-CN" altLang="en-US" sz="3600" b="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</p:txBody>
      </p:sp>
      <p:pic>
        <p:nvPicPr>
          <p:cNvPr id="14" name="图片 13" descr="tangha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820" y="2482215"/>
            <a:ext cx="3244850" cy="3244850"/>
          </a:xfrm>
          <a:prstGeom prst="roundRect">
            <a:avLst/>
          </a:prstGeom>
        </p:spPr>
      </p:pic>
      <p:sp>
        <p:nvSpPr>
          <p:cNvPr id="17" name="Google Shape;515;p30"/>
          <p:cNvSpPr txBox="1"/>
          <p:nvPr/>
        </p:nvSpPr>
        <p:spPr>
          <a:xfrm>
            <a:off x="17207230" y="1772920"/>
            <a:ext cx="665734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algn="ctr" defTabSz="457200">
              <a:lnSpc>
                <a:spcPct val="140000"/>
              </a:lnSpc>
              <a:buClr>
                <a:srgbClr val="000000"/>
              </a:buClr>
            </a:pPr>
            <a:endParaRPr lang="zh-CN" altLang="en-US" sz="2800" b="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</p:txBody>
      </p:sp>
      <p:sp>
        <p:nvSpPr>
          <p:cNvPr id="18" name="Google Shape;516;p30"/>
          <p:cNvSpPr txBox="1"/>
          <p:nvPr/>
        </p:nvSpPr>
        <p:spPr>
          <a:xfrm>
            <a:off x="11421110" y="5875655"/>
            <a:ext cx="438658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algn="ctr" defTabSz="457200">
              <a:buClr>
                <a:srgbClr val="000000"/>
              </a:buClr>
            </a:pPr>
            <a:r>
              <a:rPr lang="zh-CN" altLang="en-US" sz="4400" kern="0" dirty="0">
                <a:solidFill>
                  <a:srgbClr val="050A19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唐颢</a:t>
            </a:r>
            <a:r>
              <a:rPr lang="en-US" altLang="zh-CN" sz="4400" kern="0" dirty="0">
                <a:solidFill>
                  <a:srgbClr val="050A19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 </a:t>
            </a:r>
            <a:endParaRPr lang="zh-CN" altLang="en-US" sz="4400" kern="0" dirty="0">
              <a:solidFill>
                <a:srgbClr val="050A19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</p:txBody>
      </p:sp>
      <p:sp>
        <p:nvSpPr>
          <p:cNvPr id="20" name="Google Shape;513;p30"/>
          <p:cNvSpPr txBox="1"/>
          <p:nvPr/>
        </p:nvSpPr>
        <p:spPr>
          <a:xfrm>
            <a:off x="15139670" y="2665095"/>
            <a:ext cx="9098280" cy="378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p>
            <a:pPr algn="ctr" defTabSz="457200">
              <a:lnSpc>
                <a:spcPct val="140000"/>
              </a:lnSpc>
              <a:buClr>
                <a:srgbClr val="000000"/>
              </a:buClr>
            </a:pPr>
            <a:r>
              <a:rPr lang="zh-CN" altLang="en-US" sz="36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泽拓科技联合创始人，资深数据库技术专家</a:t>
            </a:r>
            <a:r>
              <a:rPr lang="zh-CN" altLang="en-US" sz="4000" kern="0" dirty="0">
                <a:solidFill>
                  <a:srgbClr val="002060"/>
                </a:solidFill>
                <a:latin typeface="Open Sans Semibold" panose="020B0606030504020204" pitchFamily="34" charset="0"/>
                <a:ea typeface="Open Sans Light"/>
                <a:cs typeface="Open Sans Semibold" panose="020B0606030504020204" pitchFamily="34" charset="0"/>
                <a:sym typeface="Open Sans Light"/>
              </a:rPr>
              <a:t> </a:t>
            </a:r>
            <a:endParaRPr lang="zh-CN" altLang="en-US" sz="4000" kern="0" dirty="0">
              <a:solidFill>
                <a:srgbClr val="002060"/>
              </a:solidFill>
              <a:latin typeface="Open Sans Semibold" panose="020B0606030504020204" pitchFamily="34" charset="0"/>
              <a:ea typeface="Open Sans Light"/>
              <a:cs typeface="Open Sans Semibold" panose="020B0606030504020204" pitchFamily="34" charset="0"/>
              <a:sym typeface="Open Sans Light"/>
            </a:endParaRPr>
          </a:p>
          <a:p>
            <a:pPr algn="ctr" defTabSz="457200">
              <a:lnSpc>
                <a:spcPct val="140000"/>
              </a:lnSpc>
              <a:buClr>
                <a:srgbClr val="000000"/>
              </a:buClr>
            </a:pPr>
            <a:r>
              <a:rPr lang="zh-CN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曾任</a:t>
            </a:r>
            <a:r>
              <a:rPr lang="zh-CN" altLang="en-US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腾讯</a:t>
            </a:r>
            <a:r>
              <a:rPr lang="en-US" altLang="zh-CN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</a:t>
            </a:r>
            <a:r>
              <a:rPr lang="zh-CN" altLang="en-US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TDSQL核心系统高级研发工程师</a:t>
            </a:r>
            <a:endParaRPr lang="zh-CN" altLang="en-US" sz="3600" b="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 defTabSz="457200">
              <a:lnSpc>
                <a:spcPct val="140000"/>
              </a:lnSpc>
              <a:buClr>
                <a:srgbClr val="000000"/>
              </a:buClr>
            </a:pPr>
            <a:r>
              <a:rPr lang="zh-CN" altLang="en-US" sz="3600" b="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目前从事KunlunBase 核心系统设计和研发</a:t>
            </a:r>
            <a:endParaRPr lang="zh-CN" altLang="en-US" sz="3600" b="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 defTabSz="457200">
              <a:lnSpc>
                <a:spcPct val="140000"/>
              </a:lnSpc>
              <a:buClr>
                <a:srgbClr val="000000"/>
              </a:buClr>
            </a:pPr>
            <a:endParaRPr lang="en-US" altLang="zh-CN" sz="4000" kern="0" dirty="0">
              <a:solidFill>
                <a:srgbClr val="002060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  <a:sym typeface="Open Sans Light"/>
            </a:endParaRPr>
          </a:p>
          <a:p>
            <a:pPr algn="ctr" defTabSz="457200">
              <a:lnSpc>
                <a:spcPct val="140000"/>
              </a:lnSpc>
              <a:buClr>
                <a:srgbClr val="000000"/>
              </a:buClr>
            </a:pPr>
            <a:endParaRPr lang="en-US" altLang="zh-CN" sz="4000" kern="0" dirty="0">
              <a:solidFill>
                <a:srgbClr val="002060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  <a:sym typeface="Open Sans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90315" y="7908925"/>
            <a:ext cx="7802880" cy="479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p>
            <a:pPr marL="0" marR="0" algn="l" defTabSz="4572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360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泽拓科技数据库技术专家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algn="l" defTabSz="4572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曾任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 腾讯 CDB数据库研发团队 技术专家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algn="l" defTabSz="4572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目前负责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KunlunBase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存储引擎关键技术设计和研发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50" y="7893050"/>
            <a:ext cx="2844800" cy="3079750"/>
          </a:xfrm>
          <a:prstGeom prst="round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5640050" y="7921625"/>
            <a:ext cx="8281670" cy="57086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p>
            <a:pPr marL="0" marR="0" algn="ctr" defTabSz="4572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lang="zh-CN" altLang="en-US" sz="36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泽拓科技资深数据库技术专家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algn="l" defTabSz="4572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曾任腾讯数据库技术专家 腾讯云MySQL数据库内核团队CDB组 负责人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algn="l" defTabSz="4572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曾任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Oracle MySQL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团队核心开发者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algn="l" defTabSz="457200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目前负责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KunlunBase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存储引擎核心系统设计和研发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6600" y="11485245"/>
            <a:ext cx="2844800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50A19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Open Sans"/>
                <a:sym typeface="Helvetica Neue" panose="02000503000000020004"/>
              </a:rPr>
              <a:t>朱阅岸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050A19"/>
              </a:solidFill>
              <a:effectLst/>
              <a:uFillTx/>
              <a:latin typeface="华文楷体" panose="02010600040101010101" charset="-122"/>
              <a:ea typeface="华文楷体" panose="02010600040101010101" charset="-122"/>
              <a:cs typeface="Open Sans"/>
              <a:sym typeface="Helvetica Neue" panose="02000503000000020004"/>
            </a:endParaRPr>
          </a:p>
        </p:txBody>
      </p:sp>
      <p:pic>
        <p:nvPicPr>
          <p:cNvPr id="24" name="图片 23" descr="赖铮allen_lai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4820" y="7908925"/>
            <a:ext cx="3225165" cy="3475355"/>
          </a:xfrm>
          <a:prstGeom prst="round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2192000" y="11772265"/>
            <a:ext cx="2844800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kumimoji="0" lang="zh-CN" altLang="en-US" sz="4400" b="1" i="0" u="none" strike="noStrike" cap="none" spc="0" normalizeH="0" baseline="0" dirty="0">
                <a:ln>
                  <a:noFill/>
                </a:ln>
                <a:solidFill>
                  <a:srgbClr val="050A19"/>
                </a:solidFill>
                <a:effectLst/>
                <a:uFillTx/>
                <a:latin typeface="华文楷体" panose="02010600040101010101" charset="-122"/>
                <a:ea typeface="华文楷体" panose="02010600040101010101" charset="-122"/>
                <a:cs typeface="Open Sans"/>
                <a:sym typeface="Helvetica Neue" panose="02000503000000020004"/>
              </a:rPr>
              <a:t>赖铮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050A19"/>
              </a:solidFill>
              <a:effectLst/>
              <a:uFillTx/>
              <a:latin typeface="华文楷体" panose="02010600040101010101" charset="-122"/>
              <a:ea typeface="华文楷体" panose="02010600040101010101" charset="-122"/>
              <a:cs typeface="Open Sans"/>
              <a:sym typeface="Helvetica Neue" panose="02000503000000020004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399" y="502615"/>
            <a:ext cx="85344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KunlunBase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的产品定位与核心能力</a:t>
            </a:r>
            <a:endParaRPr lang="zh-CN" altLang="en-US" sz="4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sp>
        <p:nvSpPr>
          <p:cNvPr id="23" name="Google Shape;851;p45"/>
          <p:cNvSpPr txBox="1"/>
          <p:nvPr/>
        </p:nvSpPr>
        <p:spPr>
          <a:xfrm>
            <a:off x="246380" y="1802130"/>
            <a:ext cx="24171910" cy="1173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zh-CN"/>
            </a:defPPr>
            <a:lvl1pPr marL="285750" indent="-215900">
              <a:lnSpc>
                <a:spcPct val="100000"/>
              </a:lnSpc>
              <a:buSzPct val="70000"/>
              <a:buFont typeface="Wingdings" panose="05000000000000000000" pitchFamily="2" charset="2"/>
              <a:buChar char="l"/>
              <a:defRPr sz="1500">
                <a:solidFill>
                  <a:schemeClr val="bg2"/>
                </a:solidFill>
                <a:latin typeface="Open Sans Light"/>
                <a:ea typeface="Open Sans Light"/>
                <a:cs typeface="Open Sans Light"/>
              </a:defRPr>
            </a:lvl1pPr>
          </a:lstStyle>
          <a:p>
            <a:pPr marL="571500" lvl="1" indent="-571500" algn="l" eaLnBrk="1">
              <a:lnSpc>
                <a:spcPct val="150000"/>
              </a:lnSpc>
              <a:buClr>
                <a:srgbClr val="000000"/>
              </a:buClr>
              <a:buSzPct val="70000"/>
              <a:buFont typeface="Wingdings" panose="05000000000000000000" charset="0"/>
              <a:buChar char="l"/>
            </a:pPr>
            <a:r>
              <a:rPr lang="zh-CN" altLang="en-US" sz="48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KunlunBase产品定位</a:t>
            </a:r>
            <a:endParaRPr lang="zh-CN" altLang="en-US" sz="480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海量数据存储、管理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(OLTP) 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和分析利用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(OLAP)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OLTP + OLAP = HTAP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融合数据管理和分析平台(Fusion Data Management and Analysis Platform, </a:t>
            </a:r>
            <a:r>
              <a:rPr lang="zh-CN" altLang="en-US" sz="44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FDMAP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71500" lvl="1" indent="-571500" algn="l" eaLnBrk="1">
              <a:lnSpc>
                <a:spcPct val="150000"/>
              </a:lnSpc>
              <a:buClr>
                <a:srgbClr val="000000"/>
              </a:buClr>
              <a:buSzPct val="70000"/>
              <a:buFont typeface="Wingdings" panose="05000000000000000000" charset="0"/>
              <a:buChar char="l"/>
            </a:pPr>
            <a:r>
              <a:rPr lang="zh-CN" altLang="en-US" sz="44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KunlunBase核心能力</a:t>
            </a:r>
            <a:endParaRPr lang="zh-CN" altLang="en-US" sz="440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弹性伸缩：按需、自动、无感知、不停服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坚不可摧：故障自动恢复，服务持续在线，数据不丢不乱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海纳百川：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MySQL+PostgreSQL 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双协议、双语法</a:t>
            </a:r>
            <a:r>
              <a:rPr 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；外部数据源；多数据模型；</a:t>
            </a:r>
            <a:endParaRPr lang="zh-CN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数据安全：存储和传输加密、多层级细粒度访问控制、数据校验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数据分析：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OLAP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、湖仓一体；隐私计算、机器学习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极致性能：高并发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高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QPS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，低延时，线性扩展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云原生模式：融入公有云技术体系实现最优性价比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71500" lvl="1" indent="-571500" algn="l" eaLnBrk="1">
              <a:lnSpc>
                <a:spcPct val="150000"/>
              </a:lnSpc>
              <a:buClr>
                <a:srgbClr val="000000"/>
              </a:buClr>
              <a:buSzPct val="70000"/>
              <a:buFont typeface="Wingdings" panose="05000000000000000000" charset="0"/>
              <a:buChar char="l"/>
            </a:pPr>
            <a:r>
              <a:rPr lang="zh-CN" altLang="en-US" sz="44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KunlunBase产品概况</a:t>
            </a:r>
            <a:endParaRPr lang="zh-CN" altLang="en-US" sz="440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功能完备，可以生产系统使用；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性能领先同类竞品并且有继续大幅提升的空间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2022年8月发布：KunlunBase-1.0，2023年1月发布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KunlunBase-1.1，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2023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月发布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KunlunBase-1.2</a:t>
            </a:r>
            <a:endParaRPr lang="en-US" altLang="zh-CN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400" y="448945"/>
            <a:ext cx="15341600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zh-CN" sz="4400" b="1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KunlunBase 核心架构</a:t>
            </a:r>
            <a:endParaRPr lang="en-US" altLang="zh-CN" sz="4400" b="1" dirty="0" err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9" name="object 26"/>
          <p:cNvSpPr txBox="1"/>
          <p:nvPr/>
        </p:nvSpPr>
        <p:spPr>
          <a:xfrm>
            <a:off x="1460500" y="5287010"/>
            <a:ext cx="1895475" cy="1101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>
            <a:defPPr>
              <a:defRPr lang="zh-CN"/>
            </a:defPPr>
            <a:lvl1pPr algn="ctr" defTabSz="457200">
              <a:buClr>
                <a:srgbClr val="000000"/>
              </a:buClr>
              <a:defRPr sz="1050" kern="0">
                <a:solidFill>
                  <a:srgbClr val="050A1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zh-CN" sz="200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金融</a:t>
            </a:r>
            <a:r>
              <a:rPr lang="en-US" altLang="zh-CN" sz="200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&amp;fin-tech</a:t>
            </a:r>
            <a:endParaRPr lang="en-US" altLang="zh-CN" sz="200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11" name="object 38"/>
          <p:cNvSpPr txBox="1"/>
          <p:nvPr/>
        </p:nvSpPr>
        <p:spPr>
          <a:xfrm>
            <a:off x="1576070" y="6978015"/>
            <a:ext cx="1521460" cy="5467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>
            <a:defPPr>
              <a:defRPr lang="zh-CN"/>
            </a:defPPr>
            <a:lvl1pPr algn="ctr" defTabSz="457200">
              <a:buClr>
                <a:srgbClr val="000000"/>
              </a:buClr>
              <a:defRPr sz="1050" kern="0">
                <a:solidFill>
                  <a:srgbClr val="050A1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zh-CN" altLang="en-US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电商</a:t>
            </a:r>
            <a:endParaRPr lang="zh-CN" altLang="en-US" sz="2000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object 45"/>
          <p:cNvSpPr txBox="1"/>
          <p:nvPr/>
        </p:nvSpPr>
        <p:spPr>
          <a:xfrm rot="10800000" flipV="1">
            <a:off x="1421130" y="8581390"/>
            <a:ext cx="1931670" cy="83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>
            <a:defPPr>
              <a:defRPr lang="zh-CN"/>
            </a:defPPr>
            <a:lvl1pPr algn="ctr" defTabSz="457200">
              <a:buClr>
                <a:srgbClr val="000000"/>
              </a:buClr>
              <a:defRPr sz="1050" kern="0">
                <a:solidFill>
                  <a:srgbClr val="050A1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zh-CN" altLang="en-US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企业信息化</a:t>
            </a:r>
            <a:r>
              <a:rPr lang="en-US" altLang="zh-CN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&amp;</a:t>
            </a:r>
            <a:r>
              <a:rPr lang="zh-CN" altLang="en-US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数字化</a:t>
            </a:r>
            <a:endParaRPr lang="zh-CN" altLang="en-US" sz="2000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14" name="object 51"/>
          <p:cNvSpPr txBox="1"/>
          <p:nvPr/>
        </p:nvSpPr>
        <p:spPr>
          <a:xfrm>
            <a:off x="1656715" y="7774305"/>
            <a:ext cx="1359535" cy="83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>
            <a:defPPr>
              <a:defRPr lang="zh-CN"/>
            </a:defPPr>
            <a:lvl1pPr algn="ctr" defTabSz="457200">
              <a:buClr>
                <a:srgbClr val="000000"/>
              </a:buClr>
              <a:defRPr sz="1050" kern="0">
                <a:solidFill>
                  <a:srgbClr val="050A1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altLang="zh-CN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SaaS</a:t>
            </a:r>
            <a:endParaRPr lang="en-US" altLang="zh-CN" sz="2000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object 60"/>
          <p:cNvSpPr txBox="1"/>
          <p:nvPr/>
        </p:nvSpPr>
        <p:spPr>
          <a:xfrm>
            <a:off x="1333500" y="9742805"/>
            <a:ext cx="197294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 defTabSz="457200">
              <a:lnSpc>
                <a:spcPct val="100000"/>
              </a:lnSpc>
              <a:buClr>
                <a:srgbClr val="000000"/>
              </a:buClr>
            </a:pPr>
            <a:r>
              <a:rPr lang="zh-CN" altLang="en-US" sz="2000" kern="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工业自动化，生产制造</a:t>
            </a:r>
            <a:endParaRPr lang="zh-CN" altLang="en-US" sz="2000" kern="0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4775" y="4305935"/>
            <a:ext cx="1982470" cy="8099425"/>
          </a:xfrm>
          <a:prstGeom prst="rect">
            <a:avLst/>
          </a:prstGeom>
          <a:noFill/>
          <a:ln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339560" y="4521200"/>
            <a:ext cx="4847590" cy="57994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2000" b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42720" y="4305935"/>
            <a:ext cx="1837690" cy="546100"/>
          </a:xfrm>
          <a:prstGeom prst="rect">
            <a:avLst/>
          </a:prstGeom>
          <a:solidFill>
            <a:srgbClr val="0066CC"/>
          </a:solidFill>
          <a:ln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行业</a:t>
            </a:r>
            <a:endParaRPr kumimoji="1" lang="zh-CN" altLang="en-US" sz="2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381470" y="4521200"/>
            <a:ext cx="4832350" cy="544830"/>
          </a:xfrm>
          <a:prstGeom prst="rect">
            <a:avLst/>
          </a:prstGeom>
          <a:solidFill>
            <a:srgbClr val="0066CC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典型场景 </a:t>
            </a:r>
            <a:endParaRPr kumimoji="1" lang="zh-CN" altLang="en-US" sz="2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21" name="object 59"/>
          <p:cNvSpPr txBox="1"/>
          <p:nvPr/>
        </p:nvSpPr>
        <p:spPr>
          <a:xfrm>
            <a:off x="19381470" y="5219700"/>
            <a:ext cx="5217795" cy="515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高负载、高并发、海量数据的</a:t>
            </a:r>
            <a:r>
              <a:rPr lang="en-US" altLang="zh-CN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OLTP</a:t>
            </a: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业务</a:t>
            </a: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数据量巨大（</a:t>
            </a:r>
            <a:r>
              <a:rPr lang="en-US" altLang="zh-CN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TB</a:t>
            </a: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级）或者快速增长</a:t>
            </a: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高可用和强一致性</a:t>
            </a: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数据持续流式汇聚</a:t>
            </a: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实时数据分析（</a:t>
            </a:r>
            <a:r>
              <a:rPr lang="en-US" altLang="zh-CN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OLAP</a:t>
            </a: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）</a:t>
            </a: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开箱即用的</a:t>
            </a:r>
            <a:r>
              <a:rPr lang="en-US" altLang="zh-CN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 MySQL&amp;PostgreSQL </a:t>
            </a:r>
            <a:endParaRPr lang="en-US" altLang="zh-CN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en-US" altLang="zh-CN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DBaaS &amp; Serverless</a:t>
            </a:r>
            <a:endParaRPr lang="en-US" altLang="zh-CN" sz="2000" spc="12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342900" marR="0" indent="-342900" algn="l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spc="12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90605" y="3349625"/>
            <a:ext cx="2054225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0"/>
              </a:lnSpc>
              <a:spcBef>
                <a:spcPct val="0"/>
              </a:spcBef>
              <a:spcAft>
                <a:spcPct val="0"/>
              </a:spcAft>
            </a:pPr>
            <a:r>
              <a:rPr sz="1000" dirty="0">
                <a:solidFill>
                  <a:srgbClr val="FFFFFF"/>
                </a:solidFill>
                <a:latin typeface="FTEHQB+ArialMT"/>
                <a:cs typeface="FTEHQB+ArialMT"/>
              </a:rPr>
              <a:t>Prophet</a:t>
            </a:r>
            <a:r>
              <a:rPr sz="1000" spc="-92" dirty="0">
                <a:solidFill>
                  <a:srgbClr val="FFFFFF"/>
                </a:solidFill>
                <a:latin typeface="FTEHQB+ArialMT"/>
                <a:cs typeface="FTEHQB+ArialMT"/>
              </a:rPr>
              <a:t> </a:t>
            </a:r>
            <a:r>
              <a:rPr sz="1000" dirty="0">
                <a:solidFill>
                  <a:srgbClr val="FFFFFF"/>
                </a:solidFill>
                <a:latin typeface="FTEHQB+ArialMT"/>
                <a:cs typeface="FTEHQB+ArialMT"/>
              </a:rPr>
              <a:t>Application</a:t>
            </a:r>
            <a:endParaRPr sz="1000" dirty="0">
              <a:solidFill>
                <a:srgbClr val="FFFFFF"/>
              </a:solidFill>
              <a:latin typeface="FTEHQB+ArialMT"/>
              <a:cs typeface="FTEHQB+ArialMT"/>
            </a:endParaRPr>
          </a:p>
        </p:txBody>
      </p:sp>
      <p:sp>
        <p:nvSpPr>
          <p:cNvPr id="10" name="object 35"/>
          <p:cNvSpPr txBox="1"/>
          <p:nvPr/>
        </p:nvSpPr>
        <p:spPr>
          <a:xfrm>
            <a:off x="10854690" y="5935980"/>
            <a:ext cx="163576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0"/>
              </a:lnSpc>
              <a:spcBef>
                <a:spcPct val="0"/>
              </a:spcBef>
              <a:spcAft>
                <a:spcPct val="0"/>
              </a:spcAft>
            </a:pPr>
            <a:r>
              <a:rPr sz="1000">
                <a:solidFill>
                  <a:srgbClr val="FFFFFF"/>
                </a:solidFill>
                <a:latin typeface="FTEHQB+ArialMT"/>
                <a:cs typeface="FTEHQB+ArialMT"/>
              </a:rPr>
              <a:t>Prophet</a:t>
            </a:r>
            <a:r>
              <a:rPr sz="1000" spc="-92">
                <a:solidFill>
                  <a:srgbClr val="FFFFFF"/>
                </a:solidFill>
                <a:latin typeface="FTEHQB+ArialMT"/>
                <a:cs typeface="FTEHQB+ArialMT"/>
              </a:rPr>
              <a:t> </a:t>
            </a:r>
            <a:r>
              <a:rPr sz="1000">
                <a:solidFill>
                  <a:srgbClr val="FFFFFF"/>
                </a:solidFill>
                <a:latin typeface="FTEHQB+ArialMT"/>
                <a:cs typeface="FTEHQB+ArialMT"/>
              </a:rPr>
              <a:t>Studio</a:t>
            </a:r>
            <a:endParaRPr sz="1000">
              <a:solidFill>
                <a:srgbClr val="FFFFFF"/>
              </a:solidFill>
              <a:latin typeface="FTEHQB+ArialMT"/>
              <a:cs typeface="FTEHQB+ArialMT"/>
            </a:endParaRPr>
          </a:p>
        </p:txBody>
      </p:sp>
      <p:sp>
        <p:nvSpPr>
          <p:cNvPr id="13" name="object 47"/>
          <p:cNvSpPr txBox="1"/>
          <p:nvPr/>
        </p:nvSpPr>
        <p:spPr>
          <a:xfrm>
            <a:off x="11001375" y="7350760"/>
            <a:ext cx="1351915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0"/>
              </a:lnSpc>
              <a:spcBef>
                <a:spcPct val="0"/>
              </a:spcBef>
              <a:spcAft>
                <a:spcPct val="0"/>
              </a:spcAft>
            </a:pPr>
            <a:r>
              <a:rPr sz="1000">
                <a:solidFill>
                  <a:srgbClr val="FFFFFF"/>
                </a:solidFill>
                <a:latin typeface="FTEHQB+ArialMT"/>
                <a:cs typeface="FTEHQB+ArialMT"/>
              </a:rPr>
              <a:t>Prophet</a:t>
            </a:r>
            <a:r>
              <a:rPr sz="1000" spc="-105">
                <a:solidFill>
                  <a:srgbClr val="FFFFFF"/>
                </a:solidFill>
                <a:latin typeface="FTEHQB+ArialMT"/>
                <a:cs typeface="FTEHQB+ArialMT"/>
              </a:rPr>
              <a:t> </a:t>
            </a:r>
            <a:r>
              <a:rPr sz="1000">
                <a:solidFill>
                  <a:srgbClr val="FFFFFF"/>
                </a:solidFill>
                <a:latin typeface="FTEHQB+ArialMT"/>
                <a:cs typeface="FTEHQB+ArialMT"/>
              </a:rPr>
              <a:t>OS</a:t>
            </a:r>
            <a:endParaRPr sz="1000">
              <a:solidFill>
                <a:srgbClr val="FFFFFF"/>
              </a:solidFill>
              <a:latin typeface="FTEHQB+ArialMT"/>
              <a:cs typeface="FTEHQB+ArialM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5000" y="6031865"/>
            <a:ext cx="863600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lang="zh-CN" altLang="en-US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Open Sans"/>
                <a:sym typeface="+mn-ea"/>
              </a:rPr>
              <a:t>互联网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Open Sans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0855" y="10974070"/>
            <a:ext cx="1117600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智能设备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pic>
        <p:nvPicPr>
          <p:cNvPr id="4" name="图片 3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" y="220345"/>
            <a:ext cx="1228090" cy="1228090"/>
          </a:xfrm>
          <a:prstGeom prst="rect">
            <a:avLst/>
          </a:prstGeom>
        </p:spPr>
      </p:pic>
      <p:pic>
        <p:nvPicPr>
          <p:cNvPr id="6" name="图片 5" descr="昆仑数据库系统物理架构图-c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2199640"/>
            <a:ext cx="15686405" cy="115163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400" y="503555"/>
            <a:ext cx="19475450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zh-CN" sz="4400" b="1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典型应用场景</a:t>
            </a:r>
            <a:r>
              <a:rPr lang="en-US" altLang="zh-CN" sz="4400" b="1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-- OLTP</a:t>
            </a:r>
            <a:r>
              <a:rPr lang="zh-CN" altLang="en-US" sz="4400" b="1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分布式数据库</a:t>
            </a:r>
            <a:endParaRPr lang="zh-CN" altLang="en-US" sz="4400" b="1" dirty="0" err="1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765"/>
            <a:ext cx="1228090" cy="1228090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160655" y="1981835"/>
            <a:ext cx="8107680" cy="110940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016000" lvl="0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业务价值高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数据不能损坏丢失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服务持续运行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016000" lvl="0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高并发重负载的</a:t>
            </a:r>
            <a:r>
              <a:rPr lang="en-US" altLang="zh-CN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To C</a:t>
            </a: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场景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百万以上终端用户</a:t>
            </a:r>
            <a:endParaRPr lang="zh-CN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+mn-ea"/>
              </a:rPr>
              <a:t>数万并发连接、</a:t>
            </a: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数十万</a:t>
            </a:r>
            <a:r>
              <a:rPr lang="en-US" alt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QPS</a:t>
            </a:r>
            <a:endParaRPr lang="en-US" altLang="zh-CN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业务负载波动大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alt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TB</a:t>
            </a: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级数据量</a:t>
            </a:r>
            <a:endParaRPr lang="en-US" altLang="zh-CN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016000" lvl="0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altLang="zh-CN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 descr="KunlunBase-cluster-basi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25" y="2480310"/>
            <a:ext cx="16970375" cy="91370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400" y="503555"/>
            <a:ext cx="15452090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zh-CN" sz="4400" b="1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典型应用场景</a:t>
            </a:r>
            <a:r>
              <a:rPr lang="en-US" altLang="zh-CN" sz="4400" b="1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 --  OLAP</a:t>
            </a:r>
            <a:r>
              <a:rPr lang="zh-CN" sz="4400" b="1" dirty="0" err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数据分析</a:t>
            </a:r>
            <a:endParaRPr lang="zh-CN" sz="4400" b="1" dirty="0" err="1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765"/>
            <a:ext cx="1228090" cy="1228090"/>
          </a:xfrm>
          <a:prstGeom prst="rect">
            <a:avLst/>
          </a:prstGeom>
        </p:spPr>
      </p:pic>
      <p:sp>
        <p:nvSpPr>
          <p:cNvPr id="32" name="文本框 31"/>
          <p:cNvSpPr txBox="1"/>
          <p:nvPr>
            <p:custDataLst>
              <p:tags r:id="rId3"/>
            </p:custDataLst>
          </p:nvPr>
        </p:nvSpPr>
        <p:spPr>
          <a:xfrm>
            <a:off x="160655" y="1981835"/>
            <a:ext cx="16632555" cy="11438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1016000" lvl="0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典型场景：必须分析最新数据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风控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推荐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016000" lvl="0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使用</a:t>
            </a:r>
            <a:r>
              <a:rPr lang="en-US" altLang="zh-CN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KunlunBase</a:t>
            </a: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做</a:t>
            </a:r>
            <a:r>
              <a:rPr lang="en-US" altLang="zh-CN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OLAP</a:t>
            </a:r>
            <a:r>
              <a:rPr lang="zh-CN" altLang="en-US" sz="44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的优势</a:t>
            </a:r>
            <a:endParaRPr lang="zh-CN" altLang="en-US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事务一致性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支持持续高频更新数据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无需</a:t>
            </a:r>
            <a:r>
              <a:rPr lang="en-US" alt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ETL</a:t>
            </a: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，分析最新数据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2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多层级并行查询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473200" lvl="1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en-US" alt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TP</a:t>
            </a: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与</a:t>
            </a:r>
            <a:r>
              <a:rPr lang="en-US" alt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AP</a:t>
            </a: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互不干扰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2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读写分离</a:t>
            </a:r>
            <a:endParaRPr lang="zh-CN" altLang="en-US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016000" lvl="0" indent="-457200" algn="l" eaLnBrk="1">
              <a:lnSpc>
                <a:spcPct val="100000"/>
              </a:lnSpc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en-US" altLang="zh-CN" sz="44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 descr="KunlunBase-DataLak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260" y="2319655"/>
            <a:ext cx="15445740" cy="103562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COMMONDATA" val="eyJoZGlkIjoiNzFiOTNjN2YxYWQ2NGIzMjQ2ZDdiNzJjNjFjYTRhZTMifQ=="/>
  <p:tag name="KSO_WPP_MARK_KEY" val="9cffd906-cdb8-4b2b-b519-39a22ba4f60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hite">
  <a:themeElements>
    <a:clrScheme name="自定义 1">
      <a:dk1>
        <a:srgbClr val="3D4442"/>
      </a:dk1>
      <a:lt1>
        <a:srgbClr val="FFFFFF"/>
      </a:lt1>
      <a:dk2>
        <a:srgbClr val="4C4C4C"/>
      </a:dk2>
      <a:lt2>
        <a:srgbClr val="1891B2"/>
      </a:lt2>
      <a:accent1>
        <a:srgbClr val="2DE8FF"/>
      </a:accent1>
      <a:accent2>
        <a:srgbClr val="00C0FE"/>
      </a:accent2>
      <a:accent3>
        <a:srgbClr val="000118"/>
      </a:accent3>
      <a:accent4>
        <a:srgbClr val="094C55"/>
      </a:accent4>
      <a:accent5>
        <a:srgbClr val="DFA773"/>
      </a:accent5>
      <a:accent6>
        <a:srgbClr val="22B1C4"/>
      </a:accent6>
      <a:hlink>
        <a:srgbClr val="0000FF"/>
      </a:hlink>
      <a:folHlink>
        <a:srgbClr val="FF00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自定义 1">
      <a:dk1>
        <a:srgbClr val="3D4442"/>
      </a:dk1>
      <a:lt1>
        <a:srgbClr val="FFFFFF"/>
      </a:lt1>
      <a:dk2>
        <a:srgbClr val="4C4C4C"/>
      </a:dk2>
      <a:lt2>
        <a:srgbClr val="1891B2"/>
      </a:lt2>
      <a:accent1>
        <a:srgbClr val="2DE8FF"/>
      </a:accent1>
      <a:accent2>
        <a:srgbClr val="00C0FE"/>
      </a:accent2>
      <a:accent3>
        <a:srgbClr val="000118"/>
      </a:accent3>
      <a:accent4>
        <a:srgbClr val="094C55"/>
      </a:accent4>
      <a:accent5>
        <a:srgbClr val="DFA773"/>
      </a:accent5>
      <a:accent6>
        <a:srgbClr val="22B1C4"/>
      </a:accent6>
      <a:hlink>
        <a:srgbClr val="0000FF"/>
      </a:hlink>
      <a:folHlink>
        <a:srgbClr val="FF00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3D4442"/>
    </a:dk1>
    <a:lt1>
      <a:srgbClr val="FFFFFF"/>
    </a:lt1>
    <a:dk2>
      <a:srgbClr val="4C4C4C"/>
    </a:dk2>
    <a:lt2>
      <a:srgbClr val="1891B2"/>
    </a:lt2>
    <a:accent1>
      <a:srgbClr val="2DE8FF"/>
    </a:accent1>
    <a:accent2>
      <a:srgbClr val="00C0FE"/>
    </a:accent2>
    <a:accent3>
      <a:srgbClr val="000118"/>
    </a:accent3>
    <a:accent4>
      <a:srgbClr val="094C55"/>
    </a:accent4>
    <a:accent5>
      <a:srgbClr val="DFA773"/>
    </a:accent5>
    <a:accent6>
      <a:srgbClr val="22B1C4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自定义 1">
    <a:dk1>
      <a:srgbClr val="3D4442"/>
    </a:dk1>
    <a:lt1>
      <a:srgbClr val="FFFFFF"/>
    </a:lt1>
    <a:dk2>
      <a:srgbClr val="4C4C4C"/>
    </a:dk2>
    <a:lt2>
      <a:srgbClr val="1891B2"/>
    </a:lt2>
    <a:accent1>
      <a:srgbClr val="2DE8FF"/>
    </a:accent1>
    <a:accent2>
      <a:srgbClr val="00C0FE"/>
    </a:accent2>
    <a:accent3>
      <a:srgbClr val="000118"/>
    </a:accent3>
    <a:accent4>
      <a:srgbClr val="094C55"/>
    </a:accent4>
    <a:accent5>
      <a:srgbClr val="DFA773"/>
    </a:accent5>
    <a:accent6>
      <a:srgbClr val="22B1C4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自定义 1">
    <a:dk1>
      <a:srgbClr val="3D4442"/>
    </a:dk1>
    <a:lt1>
      <a:srgbClr val="FFFFFF"/>
    </a:lt1>
    <a:dk2>
      <a:srgbClr val="4C4C4C"/>
    </a:dk2>
    <a:lt2>
      <a:srgbClr val="1891B2"/>
    </a:lt2>
    <a:accent1>
      <a:srgbClr val="2DE8FF"/>
    </a:accent1>
    <a:accent2>
      <a:srgbClr val="00C0FE"/>
    </a:accent2>
    <a:accent3>
      <a:srgbClr val="000118"/>
    </a:accent3>
    <a:accent4>
      <a:srgbClr val="094C55"/>
    </a:accent4>
    <a:accent5>
      <a:srgbClr val="DFA773"/>
    </a:accent5>
    <a:accent6>
      <a:srgbClr val="22B1C4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2331</Words>
  <Application>WPS 演示</Application>
  <PresentationFormat>自定义</PresentationFormat>
  <Paragraphs>217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40" baseType="lpstr">
      <vt:lpstr>Arial</vt:lpstr>
      <vt:lpstr>宋体</vt:lpstr>
      <vt:lpstr>Wingdings</vt:lpstr>
      <vt:lpstr>Helvetica Neue</vt:lpstr>
      <vt:lpstr>Helvetica Neue Medium</vt:lpstr>
      <vt:lpstr>等线</vt:lpstr>
      <vt:lpstr>OPPOSans B</vt:lpstr>
      <vt:lpstr>Helvetica Neue Light</vt:lpstr>
      <vt:lpstr>OPPOSans R</vt:lpstr>
      <vt:lpstr>Calibri</vt:lpstr>
      <vt:lpstr>Open Sans</vt:lpstr>
      <vt:lpstr>Segoe Print</vt:lpstr>
      <vt:lpstr>Arial</vt:lpstr>
      <vt:lpstr>Open Sans Light</vt:lpstr>
      <vt:lpstr>Times New Roman</vt:lpstr>
      <vt:lpstr>黑体</vt:lpstr>
      <vt:lpstr>华文楷体</vt:lpstr>
      <vt:lpstr>楷体</vt:lpstr>
      <vt:lpstr>Calibri</vt:lpstr>
      <vt:lpstr>OPPOSans M</vt:lpstr>
      <vt:lpstr>Wingdings</vt:lpstr>
      <vt:lpstr>Open Sans Semibold</vt:lpstr>
      <vt:lpstr>FTEHQB+ArialMT</vt:lpstr>
      <vt:lpstr>Open Sans</vt:lpstr>
      <vt:lpstr>微软雅黑</vt:lpstr>
      <vt:lpstr>Arial Unicode MS</vt:lpstr>
      <vt:lpstr>等线 Light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赵伟</dc:creator>
  <cp:lastModifiedBy>赵伟</cp:lastModifiedBy>
  <cp:revision>315</cp:revision>
  <dcterms:created xsi:type="dcterms:W3CDTF">2022-08-18T02:24:00Z</dcterms:created>
  <dcterms:modified xsi:type="dcterms:W3CDTF">2023-09-04T07:09:42Z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3E0C2636B4894F3EA1476C43B5D7A80F_12</vt:lpwstr>
  </property>
  <property fmtid="{D5CDD505-2E9C-101B-9397-08002B2CF9AE}" pid="3" name="KSOProductBuildVer">
    <vt:lpwstr>2052-11.1.0.14309</vt:lpwstr>
  </property>
</Properties>
</file>